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81" r:id="rId3"/>
    <p:sldId id="285" r:id="rId4"/>
    <p:sldId id="258" r:id="rId5"/>
    <p:sldId id="259" r:id="rId6"/>
    <p:sldId id="272" r:id="rId7"/>
    <p:sldId id="273" r:id="rId8"/>
    <p:sldId id="260" r:id="rId9"/>
    <p:sldId id="286" r:id="rId10"/>
    <p:sldId id="262" r:id="rId11"/>
    <p:sldId id="276" r:id="rId12"/>
    <p:sldId id="267" r:id="rId13"/>
    <p:sldId id="292" r:id="rId14"/>
    <p:sldId id="287" r:id="rId15"/>
    <p:sldId id="288" r:id="rId16"/>
    <p:sldId id="291" r:id="rId17"/>
    <p:sldId id="289" r:id="rId18"/>
    <p:sldId id="290" r:id="rId19"/>
    <p:sldId id="293" r:id="rId20"/>
    <p:sldId id="280" r:id="rId21"/>
    <p:sldId id="294" r:id="rId22"/>
    <p:sldId id="295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 varScale="1">
        <p:scale>
          <a:sx n="68" d="100"/>
          <a:sy n="68" d="100"/>
        </p:scale>
        <p:origin x="144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chemeClr val="accent2"/>
                </a:solidFill>
              </a:rPr>
              <a:t>ОГЭ-2022 </a:t>
            </a:r>
            <a:br>
              <a:rPr lang="ru-RU" sz="6000" dirty="0" smtClean="0">
                <a:solidFill>
                  <a:schemeClr val="accent2"/>
                </a:solidFill>
              </a:rPr>
            </a:br>
            <a:r>
              <a:rPr lang="ru-RU" sz="6000" dirty="0" smtClean="0">
                <a:solidFill>
                  <a:schemeClr val="accent2"/>
                </a:solidFill>
              </a:rPr>
              <a:t>по биологии</a:t>
            </a:r>
            <a:endParaRPr lang="ru-RU" sz="60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003232" cy="17526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Задания, требования</a:t>
            </a:r>
          </a:p>
          <a:p>
            <a:r>
              <a:rPr lang="ru-RU" sz="3200" dirty="0" smtClean="0">
                <a:solidFill>
                  <a:schemeClr val="accent2"/>
                </a:solidFill>
              </a:rPr>
              <a:t>и </a:t>
            </a:r>
            <a:r>
              <a:rPr lang="ru-RU" sz="3200" dirty="0">
                <a:solidFill>
                  <a:schemeClr val="accent2"/>
                </a:solidFill>
              </a:rPr>
              <a:t>изменения в сравнении с ОГЭ-2020</a:t>
            </a:r>
          </a:p>
        </p:txBody>
      </p: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dirty="0" smtClean="0"/>
              <a:t>Экзаменационная работа содержит </a:t>
            </a:r>
            <a:r>
              <a:rPr lang="ru-RU" dirty="0" smtClean="0">
                <a:solidFill>
                  <a:schemeClr val="accent2"/>
                </a:solidFill>
              </a:rPr>
              <a:t>29</a:t>
            </a:r>
            <a:r>
              <a:rPr lang="ru-RU" dirty="0" smtClean="0"/>
              <a:t> заданий</a:t>
            </a:r>
          </a:p>
          <a:p>
            <a:endParaRPr lang="ru-RU" dirty="0" smtClean="0"/>
          </a:p>
          <a:p>
            <a:r>
              <a:rPr lang="ru-RU" dirty="0" smtClean="0"/>
              <a:t>№ 1 – Часть 1. Задание с кратким ответом в виде слова (словосочетания)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1</a:t>
            </a:r>
          </a:p>
          <a:p>
            <a:endParaRPr lang="ru-RU" dirty="0" smtClean="0"/>
          </a:p>
          <a:p>
            <a:r>
              <a:rPr lang="ru-RU" dirty="0" smtClean="0"/>
              <a:t>№ 2-17 – Часть 1. Задания с выбором ответа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16</a:t>
            </a: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r>
              <a:rPr lang="ru-RU" dirty="0" smtClean="0"/>
              <a:t>№ 18-24 – Часть 1. Задания с кратким ответом в виде последовательности цифр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15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№ 25-29 – Часть 2. Задания с развернутым ответом</a:t>
            </a:r>
          </a:p>
          <a:p>
            <a:pPr lvl="1">
              <a:buNone/>
            </a:pPr>
            <a:r>
              <a:rPr lang="ru-RU" sz="2800" dirty="0" smtClean="0"/>
              <a:t>Максимальное количество баллов – 13</a:t>
            </a: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№24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Умение соотносить морфологические признаки организма или его отдельных органов с предложенными моделями по заданному алгоритму </a:t>
            </a:r>
          </a:p>
          <a:p>
            <a:pPr marL="292608" lvl="1" indent="0">
              <a:spcBef>
                <a:spcPts val="0"/>
              </a:spcBef>
              <a:buNone/>
            </a:pPr>
            <a:endParaRPr lang="ru-RU" dirty="0" smtClean="0"/>
          </a:p>
          <a:p>
            <a:pPr marL="292608" lvl="1" indent="0">
              <a:spcBef>
                <a:spcPts val="0"/>
              </a:spcBef>
              <a:buNone/>
            </a:pPr>
            <a:r>
              <a:rPr lang="ru-RU" dirty="0" smtClean="0"/>
              <a:t>За основу задания взяли измененную модель задания №26 из КИМ-2020 с расширенным перечнем объектов</a:t>
            </a:r>
          </a:p>
        </p:txBody>
      </p: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№24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b="48676"/>
          <a:stretch>
            <a:fillRect/>
          </a:stretch>
        </p:blipFill>
        <p:spPr bwMode="auto">
          <a:xfrm>
            <a:off x="683568" y="2132856"/>
            <a:ext cx="7600348" cy="3672408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№24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t="50977"/>
          <a:stretch>
            <a:fillRect/>
          </a:stretch>
        </p:blipFill>
        <p:spPr bwMode="auto">
          <a:xfrm>
            <a:off x="1187624" y="2420888"/>
            <a:ext cx="6864983" cy="3168352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№24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708920"/>
            <a:ext cx="7360164" cy="2088232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№24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56137" y="1916832"/>
            <a:ext cx="5747467" cy="4941168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№24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1894487"/>
            <a:ext cx="5976664" cy="4963513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№24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700808"/>
            <a:ext cx="7303564" cy="4315742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№26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Использовать научные методы с целью изучения биологических объектов, явлений и процессов: наблюдение, описание, проведение несложных биологических экспериментов</a:t>
            </a:r>
          </a:p>
          <a:p>
            <a:pPr marL="292608" lvl="1" indent="0" algn="ctr">
              <a:spcBef>
                <a:spcPts val="0"/>
              </a:spcBef>
              <a:buNone/>
            </a:pPr>
            <a:r>
              <a:rPr lang="ru-RU" dirty="0" smtClean="0"/>
              <a:t>Это новое задание в КИМ-2022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149080"/>
            <a:ext cx="7152319" cy="2304256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lvl="0"/>
            <a:r>
              <a:rPr lang="ru-RU" dirty="0" smtClean="0"/>
              <a:t>В первой части количество заданий уменьшилось на два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Во второй части добавили одно новое задание</a:t>
            </a:r>
          </a:p>
          <a:p>
            <a:pPr lvl="0"/>
            <a:endParaRPr lang="ru-RU" dirty="0" smtClean="0"/>
          </a:p>
          <a:p>
            <a:r>
              <a:rPr lang="ru-RU" dirty="0" smtClean="0"/>
              <a:t>Уменьшилось общее количество заданий</a:t>
            </a:r>
          </a:p>
          <a:p>
            <a:pPr lvl="0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КИМ-2020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2257342"/>
              </p:ext>
            </p:extLst>
          </p:nvPr>
        </p:nvGraphicFramePr>
        <p:xfrm>
          <a:off x="467544" y="2564904"/>
          <a:ext cx="8229600" cy="3657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2022, 2021</a:t>
                      </a:r>
                      <a:r>
                        <a:rPr lang="ru-RU" sz="2400" baseline="0" dirty="0" smtClean="0"/>
                        <a:t> г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2020 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12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14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15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14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16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15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16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18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КИМ-2020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297662"/>
              </p:ext>
            </p:extLst>
          </p:nvPr>
        </p:nvGraphicFramePr>
        <p:xfrm>
          <a:off x="467544" y="2564904"/>
          <a:ext cx="8229600" cy="3657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2022, 2021</a:t>
                      </a:r>
                      <a:r>
                        <a:rPr lang="ru-RU" sz="2400" baseline="0" dirty="0" smtClean="0"/>
                        <a:t> г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2020 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19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18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19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21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22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21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23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22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24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23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25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КИМ-2020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374122"/>
              </p:ext>
            </p:extLst>
          </p:nvPr>
        </p:nvGraphicFramePr>
        <p:xfrm>
          <a:off x="467544" y="2564904"/>
          <a:ext cx="8229600" cy="2286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2022, 2021</a:t>
                      </a:r>
                      <a:r>
                        <a:rPr lang="ru-RU" sz="2400" baseline="0" dirty="0" smtClean="0"/>
                        <a:t> г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2020 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25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28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28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29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29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30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endParaRPr lang="ru-RU" dirty="0" smtClean="0"/>
          </a:p>
          <a:p>
            <a:r>
              <a:rPr lang="ru-RU" dirty="0" smtClean="0"/>
              <a:t>В части 1 изменена модель задания линии 24 и расширен перечень объектов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В части 2 линия 26 представлена заданиями, которые проверяют исследовательские умения</a:t>
            </a:r>
          </a:p>
          <a:p>
            <a:pPr lvl="0"/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внимание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Время </a:t>
            </a:r>
            <a:endParaRPr lang="ru-RU" dirty="0"/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 smtClean="0"/>
              <a:t>Первичный </a:t>
            </a:r>
            <a:r>
              <a:rPr lang="ru-RU" dirty="0"/>
              <a:t>балл</a:t>
            </a:r>
          </a:p>
          <a:p>
            <a:r>
              <a:rPr lang="ru-RU" dirty="0" smtClean="0"/>
              <a:t>Содержательные разделы </a:t>
            </a:r>
            <a:r>
              <a:rPr lang="ru-RU" dirty="0"/>
              <a:t>предмета</a:t>
            </a:r>
          </a:p>
          <a:p>
            <a:r>
              <a:rPr lang="ru-RU" dirty="0" smtClean="0"/>
              <a:t>Задания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3 часа(180 минут)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dirty="0" smtClean="0"/>
              <a:t>4 часа 30 минут(270 минут) </a:t>
            </a: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Линейка</a:t>
            </a:r>
          </a:p>
          <a:p>
            <a:pPr lvl="1">
              <a:buNone/>
            </a:pPr>
            <a:r>
              <a:rPr lang="ru-RU" dirty="0" smtClean="0"/>
              <a:t>Не должна содержать справочную информацию</a:t>
            </a:r>
          </a:p>
          <a:p>
            <a:endParaRPr lang="ru-RU" dirty="0" smtClean="0"/>
          </a:p>
          <a:p>
            <a:r>
              <a:rPr lang="ru-RU" dirty="0" smtClean="0"/>
              <a:t>Непрограммируемый калькулятор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балл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Максимальный первичный балл – 45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8610522"/>
              </p:ext>
            </p:extLst>
          </p:nvPr>
        </p:nvGraphicFramePr>
        <p:xfrm>
          <a:off x="467544" y="2276872"/>
          <a:ext cx="8136135" cy="37795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заданий в КИМ-2022,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 заданий в КИМ-2020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Биология как наука. Методы биологии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</a:t>
                      </a:r>
                      <a:r>
                        <a:rPr lang="ru-RU" sz="2400" baseline="0" dirty="0" smtClean="0"/>
                        <a:t> – 4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</a:t>
                      </a:r>
                      <a:r>
                        <a:rPr lang="ru-RU" sz="2400" baseline="0" dirty="0" smtClean="0"/>
                        <a:t> – 3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Признаки живых организмов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</a:t>
                      </a:r>
                      <a:r>
                        <a:rPr lang="ru-RU" sz="2400" baseline="0" dirty="0" smtClean="0"/>
                        <a:t> – 7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6</a:t>
                      </a:r>
                      <a:r>
                        <a:rPr lang="ru-RU" sz="2400" baseline="0" dirty="0" smtClean="0"/>
                        <a:t> – 7</a:t>
                      </a:r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Система, многообразие и эволюция живой природы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</a:t>
                      </a:r>
                      <a:r>
                        <a:rPr lang="ru-RU" sz="2400" baseline="0" dirty="0" smtClean="0"/>
                        <a:t> – 7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6</a:t>
                      </a:r>
                      <a:r>
                        <a:rPr lang="ru-RU" sz="2400" baseline="0" dirty="0" smtClean="0"/>
                        <a:t> – 7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0051608"/>
              </p:ext>
            </p:extLst>
          </p:nvPr>
        </p:nvGraphicFramePr>
        <p:xfrm>
          <a:off x="467544" y="2276872"/>
          <a:ext cx="8136135" cy="29565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заданий в КИМ-2022,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 заданий в КИМ-2020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Организм человека и его здоровье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9 – 10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aseline="0" dirty="0" smtClean="0"/>
                        <a:t>11 – 12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Взаимосвязи организмов и окружающей среды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780</TotalTime>
  <Words>489</Words>
  <Application>Microsoft Office PowerPoint</Application>
  <PresentationFormat>Экран (4:3)</PresentationFormat>
  <Paragraphs>154</Paragraphs>
  <Slides>22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Calibri</vt:lpstr>
      <vt:lpstr>Georgia</vt:lpstr>
      <vt:lpstr>Trebuchet MS</vt:lpstr>
      <vt:lpstr>Wingdings 2</vt:lpstr>
      <vt:lpstr>Городская</vt:lpstr>
      <vt:lpstr>ОГЭ-2022  по биологии</vt:lpstr>
      <vt:lpstr>Изменения в КИМ ОГЭ-2022</vt:lpstr>
      <vt:lpstr>Изменения в КИМ ОГЭ-2022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Содержательные разделы</vt:lpstr>
      <vt:lpstr>Задания</vt:lpstr>
      <vt:lpstr>Задания</vt:lpstr>
      <vt:lpstr>Задание №24</vt:lpstr>
      <vt:lpstr>Задание №24</vt:lpstr>
      <vt:lpstr>Задание №24</vt:lpstr>
      <vt:lpstr>Задание №24</vt:lpstr>
      <vt:lpstr>Задание №24</vt:lpstr>
      <vt:lpstr>Задание №24</vt:lpstr>
      <vt:lpstr>Задание №24</vt:lpstr>
      <vt:lpstr>Задание №26</vt:lpstr>
      <vt:lpstr>Сравнение КИМ-2022 с КИМ-2020</vt:lpstr>
      <vt:lpstr>Сравнение КИМ-2022 с КИМ-2020</vt:lpstr>
      <vt:lpstr>Сравнение КИМ-2022 с КИМ-2020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Fed Alex</cp:lastModifiedBy>
  <cp:revision>155</cp:revision>
  <dcterms:created xsi:type="dcterms:W3CDTF">2020-08-31T10:23:09Z</dcterms:created>
  <dcterms:modified xsi:type="dcterms:W3CDTF">2021-11-10T06:40:18Z</dcterms:modified>
</cp:coreProperties>
</file>